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260" y="-9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97A75A4-9A61-4B8C-BD6F-66EF30945CA7}" type="datetimeFigureOut">
              <a:rPr lang="en-IN" smtClean="0"/>
              <a:t>06-05-2020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B16AE83-FED8-48FF-BA7D-3E74ED47E887}" type="slidenum">
              <a:rPr lang="en-IN" smtClean="0"/>
              <a:t>‹#›</a:t>
            </a:fld>
            <a:endParaRPr lang="en-IN"/>
          </a:p>
        </p:txBody>
      </p:sp>
    </p:spTree>
    <p:extLst>
      <p:ext uri="{BB962C8B-B14F-4D97-AF65-F5344CB8AC3E}">
        <p14:creationId xmlns:p14="http://schemas.microsoft.com/office/powerpoint/2010/main" val="1219128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7A75A4-9A61-4B8C-BD6F-66EF30945CA7}" type="datetimeFigureOut">
              <a:rPr lang="en-IN" smtClean="0"/>
              <a:t>06-05-2020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B16AE83-FED8-48FF-BA7D-3E74ED47E887}" type="slidenum">
              <a:rPr lang="en-IN" smtClean="0"/>
              <a:t>‹#›</a:t>
            </a:fld>
            <a:endParaRPr lang="en-IN"/>
          </a:p>
        </p:txBody>
      </p:sp>
    </p:spTree>
    <p:extLst>
      <p:ext uri="{BB962C8B-B14F-4D97-AF65-F5344CB8AC3E}">
        <p14:creationId xmlns:p14="http://schemas.microsoft.com/office/powerpoint/2010/main" val="3313831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7A75A4-9A61-4B8C-BD6F-66EF30945CA7}" type="datetimeFigureOut">
              <a:rPr lang="en-IN" smtClean="0"/>
              <a:t>06-05-2020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B16AE83-FED8-48FF-BA7D-3E74ED47E887}" type="slidenum">
              <a:rPr lang="en-IN" smtClean="0"/>
              <a:t>‹#›</a:t>
            </a:fld>
            <a:endParaRPr lang="en-IN"/>
          </a:p>
        </p:txBody>
      </p:sp>
    </p:spTree>
    <p:extLst>
      <p:ext uri="{BB962C8B-B14F-4D97-AF65-F5344CB8AC3E}">
        <p14:creationId xmlns:p14="http://schemas.microsoft.com/office/powerpoint/2010/main" val="59164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7A75A4-9A61-4B8C-BD6F-66EF30945CA7}" type="datetimeFigureOut">
              <a:rPr lang="en-IN" smtClean="0"/>
              <a:t>06-05-2020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B16AE83-FED8-48FF-BA7D-3E74ED47E887}" type="slidenum">
              <a:rPr lang="en-IN" smtClean="0"/>
              <a:t>‹#›</a:t>
            </a:fld>
            <a:endParaRPr lang="en-IN"/>
          </a:p>
        </p:txBody>
      </p:sp>
    </p:spTree>
    <p:extLst>
      <p:ext uri="{BB962C8B-B14F-4D97-AF65-F5344CB8AC3E}">
        <p14:creationId xmlns:p14="http://schemas.microsoft.com/office/powerpoint/2010/main" val="3577252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7A75A4-9A61-4B8C-BD6F-66EF30945CA7}" type="datetimeFigureOut">
              <a:rPr lang="en-IN" smtClean="0"/>
              <a:t>06-05-2020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B16AE83-FED8-48FF-BA7D-3E74ED47E887}" type="slidenum">
              <a:rPr lang="en-IN" smtClean="0"/>
              <a:t>‹#›</a:t>
            </a:fld>
            <a:endParaRPr lang="en-IN"/>
          </a:p>
        </p:txBody>
      </p:sp>
    </p:spTree>
    <p:extLst>
      <p:ext uri="{BB962C8B-B14F-4D97-AF65-F5344CB8AC3E}">
        <p14:creationId xmlns:p14="http://schemas.microsoft.com/office/powerpoint/2010/main" val="3870852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97A75A4-9A61-4B8C-BD6F-66EF30945CA7}" type="datetimeFigureOut">
              <a:rPr lang="en-IN" smtClean="0"/>
              <a:t>06-05-2020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B16AE83-FED8-48FF-BA7D-3E74ED47E887}" type="slidenum">
              <a:rPr lang="en-IN" smtClean="0"/>
              <a:t>‹#›</a:t>
            </a:fld>
            <a:endParaRPr lang="en-IN"/>
          </a:p>
        </p:txBody>
      </p:sp>
    </p:spTree>
    <p:extLst>
      <p:ext uri="{BB962C8B-B14F-4D97-AF65-F5344CB8AC3E}">
        <p14:creationId xmlns:p14="http://schemas.microsoft.com/office/powerpoint/2010/main" val="316086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97A75A4-9A61-4B8C-BD6F-66EF30945CA7}" type="datetimeFigureOut">
              <a:rPr lang="en-IN" smtClean="0"/>
              <a:t>06-05-2020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B16AE83-FED8-48FF-BA7D-3E74ED47E887}" type="slidenum">
              <a:rPr lang="en-IN" smtClean="0"/>
              <a:t>‹#›</a:t>
            </a:fld>
            <a:endParaRPr lang="en-IN"/>
          </a:p>
        </p:txBody>
      </p:sp>
    </p:spTree>
    <p:extLst>
      <p:ext uri="{BB962C8B-B14F-4D97-AF65-F5344CB8AC3E}">
        <p14:creationId xmlns:p14="http://schemas.microsoft.com/office/powerpoint/2010/main" val="1085120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97A75A4-9A61-4B8C-BD6F-66EF30945CA7}" type="datetimeFigureOut">
              <a:rPr lang="en-IN" smtClean="0"/>
              <a:t>06-05-2020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B16AE83-FED8-48FF-BA7D-3E74ED47E887}" type="slidenum">
              <a:rPr lang="en-IN" smtClean="0"/>
              <a:t>‹#›</a:t>
            </a:fld>
            <a:endParaRPr lang="en-IN"/>
          </a:p>
        </p:txBody>
      </p:sp>
    </p:spTree>
    <p:extLst>
      <p:ext uri="{BB962C8B-B14F-4D97-AF65-F5344CB8AC3E}">
        <p14:creationId xmlns:p14="http://schemas.microsoft.com/office/powerpoint/2010/main" val="293422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7A75A4-9A61-4B8C-BD6F-66EF30945CA7}" type="datetimeFigureOut">
              <a:rPr lang="en-IN" smtClean="0"/>
              <a:t>06-05-2020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B16AE83-FED8-48FF-BA7D-3E74ED47E887}" type="slidenum">
              <a:rPr lang="en-IN" smtClean="0"/>
              <a:t>‹#›</a:t>
            </a:fld>
            <a:endParaRPr lang="en-IN"/>
          </a:p>
        </p:txBody>
      </p:sp>
    </p:spTree>
    <p:extLst>
      <p:ext uri="{BB962C8B-B14F-4D97-AF65-F5344CB8AC3E}">
        <p14:creationId xmlns:p14="http://schemas.microsoft.com/office/powerpoint/2010/main" val="318270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7A75A4-9A61-4B8C-BD6F-66EF30945CA7}" type="datetimeFigureOut">
              <a:rPr lang="en-IN" smtClean="0"/>
              <a:t>06-05-2020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B16AE83-FED8-48FF-BA7D-3E74ED47E887}" type="slidenum">
              <a:rPr lang="en-IN" smtClean="0"/>
              <a:t>‹#›</a:t>
            </a:fld>
            <a:endParaRPr lang="en-IN"/>
          </a:p>
        </p:txBody>
      </p:sp>
    </p:spTree>
    <p:extLst>
      <p:ext uri="{BB962C8B-B14F-4D97-AF65-F5344CB8AC3E}">
        <p14:creationId xmlns:p14="http://schemas.microsoft.com/office/powerpoint/2010/main" val="286697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7A75A4-9A61-4B8C-BD6F-66EF30945CA7}" type="datetimeFigureOut">
              <a:rPr lang="en-IN" smtClean="0"/>
              <a:t>06-05-2020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B16AE83-FED8-48FF-BA7D-3E74ED47E887}" type="slidenum">
              <a:rPr lang="en-IN" smtClean="0"/>
              <a:t>‹#›</a:t>
            </a:fld>
            <a:endParaRPr lang="en-IN"/>
          </a:p>
        </p:txBody>
      </p:sp>
    </p:spTree>
    <p:extLst>
      <p:ext uri="{BB962C8B-B14F-4D97-AF65-F5344CB8AC3E}">
        <p14:creationId xmlns:p14="http://schemas.microsoft.com/office/powerpoint/2010/main" val="2664783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97A75A4-9A61-4B8C-BD6F-66EF30945CA7}" type="datetimeFigureOut">
              <a:rPr lang="en-IN" smtClean="0"/>
              <a:t>06-05-2020</a:t>
            </a:fld>
            <a:endParaRPr lang="en-IN"/>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B16AE83-FED8-48FF-BA7D-3E74ED47E887}" type="slidenum">
              <a:rPr lang="en-IN" smtClean="0"/>
              <a:t>‹#›</a:t>
            </a:fld>
            <a:endParaRPr lang="en-IN"/>
          </a:p>
        </p:txBody>
      </p:sp>
    </p:spTree>
    <p:extLst>
      <p:ext uri="{BB962C8B-B14F-4D97-AF65-F5344CB8AC3E}">
        <p14:creationId xmlns:p14="http://schemas.microsoft.com/office/powerpoint/2010/main" val="24125397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6858000" cy="1186323"/>
          </a:xfrm>
        </p:spPr>
        <p:txBody>
          <a:bodyPr/>
          <a:lstStyle/>
          <a:p>
            <a:r>
              <a:rPr lang="en-IN" dirty="0" smtClean="0"/>
              <a:t>z</a:t>
            </a:r>
            <a:endParaRPr lang="en-IN"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6858000" cy="1186323"/>
          </a:xfrm>
          <a:prstGeom prst="rect">
            <a:avLst/>
          </a:prstGeom>
        </p:spPr>
      </p:pic>
      <p:sp>
        <p:nvSpPr>
          <p:cNvPr id="5" name="TextBox 4"/>
          <p:cNvSpPr txBox="1"/>
          <p:nvPr/>
        </p:nvSpPr>
        <p:spPr>
          <a:xfrm>
            <a:off x="302418" y="1323975"/>
            <a:ext cx="6429375" cy="738664"/>
          </a:xfrm>
          <a:prstGeom prst="rect">
            <a:avLst/>
          </a:prstGeom>
          <a:noFill/>
        </p:spPr>
        <p:txBody>
          <a:bodyPr wrap="square" rtlCol="0">
            <a:spAutoFit/>
          </a:bodyPr>
          <a:lstStyle/>
          <a:p>
            <a:r>
              <a:rPr lang="en-IN" sz="1200" b="1" dirty="0" smtClean="0">
                <a:latin typeface="Myriad Pro" panose="020B0503030403020204" pitchFamily="34" charset="0"/>
              </a:rPr>
              <a:t>Clinic Name:  </a:t>
            </a:r>
            <a:r>
              <a:rPr lang="en-IN" b="1" dirty="0" smtClean="0">
                <a:latin typeface="Myriad Pro" panose="020B0503030403020204" pitchFamily="34" charset="0"/>
              </a:rPr>
              <a:t>Enter Clinic Name</a:t>
            </a:r>
          </a:p>
          <a:p>
            <a:endParaRPr lang="en-IN" sz="1200" dirty="0" smtClean="0">
              <a:latin typeface="Myriad Pro" panose="020B0503030403020204" pitchFamily="34" charset="0"/>
            </a:endParaRPr>
          </a:p>
          <a:p>
            <a:r>
              <a:rPr lang="en-IN" sz="1200" b="1" dirty="0" smtClean="0">
                <a:latin typeface="Myriad Pro" panose="020B0503030403020204" pitchFamily="34" charset="0"/>
              </a:rPr>
              <a:t>Address : </a:t>
            </a:r>
            <a:endParaRPr lang="en-IN" sz="1200" b="1" dirty="0">
              <a:latin typeface="Myriad Pro" panose="020B0503030403020204" pitchFamily="34" charset="0"/>
            </a:endParaRPr>
          </a:p>
        </p:txBody>
      </p:sp>
      <p:cxnSp>
        <p:nvCxnSpPr>
          <p:cNvPr id="7" name="Straight Connector 6"/>
          <p:cNvCxnSpPr/>
          <p:nvPr/>
        </p:nvCxnSpPr>
        <p:spPr>
          <a:xfrm>
            <a:off x="1123950" y="1971675"/>
            <a:ext cx="5438775"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81000" y="2266950"/>
            <a:ext cx="6181725"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02418" y="2471262"/>
            <a:ext cx="6326982" cy="7478970"/>
          </a:xfrm>
          <a:prstGeom prst="rect">
            <a:avLst/>
          </a:prstGeom>
          <a:noFill/>
        </p:spPr>
        <p:txBody>
          <a:bodyPr wrap="square" rtlCol="0">
            <a:spAutoFit/>
          </a:bodyPr>
          <a:lstStyle/>
          <a:p>
            <a:r>
              <a:rPr lang="en-IN" sz="1000" b="1" dirty="0" smtClean="0">
                <a:latin typeface="Myriad Pro" panose="020B0503030403020204" pitchFamily="34" charset="0"/>
              </a:rPr>
              <a:t>I, _______________________________________, knowingly and willingly consent to have dental treatment Completed during the COVID-19 pandemic.</a:t>
            </a:r>
          </a:p>
          <a:p>
            <a:endParaRPr lang="en-IN" sz="1000" b="1" dirty="0" smtClean="0">
              <a:latin typeface="Myriad Pro" panose="020B0503030403020204" pitchFamily="34" charset="0"/>
            </a:endParaRPr>
          </a:p>
          <a:p>
            <a:pPr marL="228600" indent="-228600">
              <a:buAutoNum type="arabicPeriod"/>
            </a:pPr>
            <a:r>
              <a:rPr lang="en-IN" sz="1000" dirty="0" smtClean="0">
                <a:latin typeface="Arial" panose="020B0604020202020204" pitchFamily="34" charset="0"/>
                <a:cs typeface="Arial" panose="020B0604020202020204" pitchFamily="34" charset="0"/>
              </a:rPr>
              <a:t>I understand the COVID-19 virus has a long incubation period during which carriers of the virus may not show symptoms and still be highly contagious. It is impossible to determine who has it and who does not, given the current limits in virus testing.</a:t>
            </a:r>
          </a:p>
          <a:p>
            <a:endParaRPr lang="en-IN" sz="1000" dirty="0" smtClean="0">
              <a:latin typeface="Arial" panose="020B0604020202020204" pitchFamily="34" charset="0"/>
              <a:cs typeface="Arial" panose="020B0604020202020204" pitchFamily="34" charset="0"/>
            </a:endParaRPr>
          </a:p>
          <a:p>
            <a:pPr marL="228600" indent="-228600">
              <a:buAutoNum type="arabicPeriod" startAt="2"/>
            </a:pPr>
            <a:r>
              <a:rPr lang="en-IN" sz="1000" dirty="0" smtClean="0">
                <a:latin typeface="Arial" panose="020B0604020202020204" pitchFamily="34" charset="0"/>
                <a:cs typeface="Arial" panose="020B0604020202020204" pitchFamily="34" charset="0"/>
              </a:rPr>
              <a:t>If I am an asymptomatic carrier or an undiagnosed patient with COVID 19, I suspect it may endanger doctors and clinic staff. It is my responsibility to take appropriate precautions and to follow the protocols prescribed by them.</a:t>
            </a:r>
          </a:p>
          <a:p>
            <a:endParaRPr lang="en-IN" sz="1000" dirty="0" smtClean="0">
              <a:latin typeface="Arial" panose="020B0604020202020204" pitchFamily="34" charset="0"/>
              <a:cs typeface="Arial" panose="020B0604020202020204" pitchFamily="34" charset="0"/>
            </a:endParaRPr>
          </a:p>
          <a:p>
            <a:pPr marL="228600" indent="-228600">
              <a:buAutoNum type="arabicPeriod" startAt="3"/>
            </a:pPr>
            <a:r>
              <a:rPr lang="en-IN" sz="1000" dirty="0" smtClean="0">
                <a:latin typeface="Arial" panose="020B0604020202020204" pitchFamily="34" charset="0"/>
                <a:cs typeface="Arial" panose="020B0604020202020204" pitchFamily="34" charset="0"/>
              </a:rPr>
              <a:t>I am aware that I may get an infection from the clinic or from a doctor, and I will take every precaution to   </a:t>
            </a:r>
          </a:p>
          <a:p>
            <a:r>
              <a:rPr lang="en-IN" sz="1000" dirty="0">
                <a:latin typeface="Arial" panose="020B0604020202020204" pitchFamily="34" charset="0"/>
                <a:cs typeface="Arial" panose="020B0604020202020204" pitchFamily="34" charset="0"/>
              </a:rPr>
              <a:t> </a:t>
            </a:r>
            <a:r>
              <a:rPr lang="en-IN" sz="1000" dirty="0" smtClean="0">
                <a:latin typeface="Arial" panose="020B0604020202020204" pitchFamily="34" charset="0"/>
                <a:cs typeface="Arial" panose="020B0604020202020204" pitchFamily="34" charset="0"/>
              </a:rPr>
              <a:t>      prevent this from happening, but I will not at all hold doctors and clinic staff accountable if such infection </a:t>
            </a:r>
          </a:p>
          <a:p>
            <a:r>
              <a:rPr lang="en-IN" sz="1000" dirty="0">
                <a:latin typeface="Arial" panose="020B0604020202020204" pitchFamily="34" charset="0"/>
                <a:cs typeface="Arial" panose="020B0604020202020204" pitchFamily="34" charset="0"/>
              </a:rPr>
              <a:t> </a:t>
            </a:r>
            <a:r>
              <a:rPr lang="en-IN" sz="1000" dirty="0" smtClean="0">
                <a:latin typeface="Arial" panose="020B0604020202020204" pitchFamily="34" charset="0"/>
                <a:cs typeface="Arial" panose="020B0604020202020204" pitchFamily="34" charset="0"/>
              </a:rPr>
              <a:t>      occurs to me or my accompanying persons.</a:t>
            </a:r>
          </a:p>
          <a:p>
            <a:endParaRPr lang="en-IN" sz="1000" dirty="0" smtClean="0">
              <a:latin typeface="Arial" panose="020B0604020202020204" pitchFamily="34" charset="0"/>
              <a:cs typeface="Arial" panose="020B0604020202020204" pitchFamily="34" charset="0"/>
            </a:endParaRPr>
          </a:p>
          <a:p>
            <a:pPr marL="228600" indent="-228600">
              <a:buAutoNum type="arabicPeriod" startAt="4"/>
            </a:pPr>
            <a:r>
              <a:rPr lang="en-IN" sz="1000" dirty="0" smtClean="0">
                <a:latin typeface="Arial" panose="020B0604020202020204" pitchFamily="34" charset="0"/>
                <a:cs typeface="Arial" panose="020B0604020202020204" pitchFamily="34" charset="0"/>
              </a:rPr>
              <a:t>In case I or my attendant get the COVID 19 infection after the visit to the clinic, I will inform the clinic   </a:t>
            </a:r>
          </a:p>
          <a:p>
            <a:r>
              <a:rPr lang="en-IN" sz="1000" dirty="0">
                <a:latin typeface="Arial" panose="020B0604020202020204" pitchFamily="34" charset="0"/>
                <a:cs typeface="Arial" panose="020B0604020202020204" pitchFamily="34" charset="0"/>
              </a:rPr>
              <a:t> </a:t>
            </a:r>
            <a:r>
              <a:rPr lang="en-IN" sz="1000" dirty="0" smtClean="0">
                <a:latin typeface="Arial" panose="020B0604020202020204" pitchFamily="34" charset="0"/>
                <a:cs typeface="Arial" panose="020B0604020202020204" pitchFamily="34" charset="0"/>
              </a:rPr>
              <a:t>     authorities at the earliest, so that appropriate tracking of the patients/attendants and clinic staff present on  </a:t>
            </a:r>
          </a:p>
          <a:p>
            <a:r>
              <a:rPr lang="en-IN" sz="1000" dirty="0">
                <a:latin typeface="Arial" panose="020B0604020202020204" pitchFamily="34" charset="0"/>
                <a:cs typeface="Arial" panose="020B0604020202020204" pitchFamily="34" charset="0"/>
              </a:rPr>
              <a:t> </a:t>
            </a:r>
            <a:r>
              <a:rPr lang="en-IN" sz="1000" dirty="0" smtClean="0">
                <a:latin typeface="Arial" panose="020B0604020202020204" pitchFamily="34" charset="0"/>
                <a:cs typeface="Arial" panose="020B0604020202020204" pitchFamily="34" charset="0"/>
              </a:rPr>
              <a:t>     the day of my visit can be done.</a:t>
            </a:r>
          </a:p>
          <a:p>
            <a:endParaRPr lang="en-IN" sz="1000" dirty="0" smtClean="0">
              <a:latin typeface="Arial" panose="020B0604020202020204" pitchFamily="34" charset="0"/>
              <a:cs typeface="Arial" panose="020B0604020202020204" pitchFamily="34" charset="0"/>
            </a:endParaRPr>
          </a:p>
          <a:p>
            <a:r>
              <a:rPr lang="en-IN" sz="1000" dirty="0" smtClean="0">
                <a:latin typeface="Arial" panose="020B0604020202020204" pitchFamily="34" charset="0"/>
                <a:cs typeface="Arial" panose="020B0604020202020204" pitchFamily="34" charset="0"/>
              </a:rPr>
              <a:t>5.   I confirm that I am not presenting any of the following symptoms of COVOID-19 listed below:</a:t>
            </a:r>
          </a:p>
          <a:p>
            <a:r>
              <a:rPr lang="en-IN" sz="1000" b="1" dirty="0" smtClean="0">
                <a:latin typeface="Arial" panose="020B0604020202020204" pitchFamily="34" charset="0"/>
                <a:cs typeface="Arial" panose="020B0604020202020204" pitchFamily="34" charset="0"/>
              </a:rPr>
              <a:t>      a - Fever</a:t>
            </a:r>
          </a:p>
          <a:p>
            <a:r>
              <a:rPr lang="en-IN" sz="1000" b="1" dirty="0" smtClean="0">
                <a:latin typeface="Arial" panose="020B0604020202020204" pitchFamily="34" charset="0"/>
                <a:cs typeface="Arial" panose="020B0604020202020204" pitchFamily="34" charset="0"/>
              </a:rPr>
              <a:t>      b - Shortness of Breath</a:t>
            </a:r>
          </a:p>
          <a:p>
            <a:r>
              <a:rPr lang="en-IN" sz="1000" b="1" dirty="0" smtClean="0">
                <a:latin typeface="Arial" panose="020B0604020202020204" pitchFamily="34" charset="0"/>
                <a:cs typeface="Arial" panose="020B0604020202020204" pitchFamily="34" charset="0"/>
              </a:rPr>
              <a:t>      c - Loss of Sense of Taste or Smell</a:t>
            </a:r>
          </a:p>
          <a:p>
            <a:r>
              <a:rPr lang="en-IN" sz="1000" b="1" dirty="0" smtClean="0">
                <a:latin typeface="Arial" panose="020B0604020202020204" pitchFamily="34" charset="0"/>
                <a:cs typeface="Arial" panose="020B0604020202020204" pitchFamily="34" charset="0"/>
              </a:rPr>
              <a:t>      d - Dry Cough</a:t>
            </a:r>
          </a:p>
          <a:p>
            <a:r>
              <a:rPr lang="en-IN" sz="1000" b="1" dirty="0" smtClean="0">
                <a:latin typeface="Arial" panose="020B0604020202020204" pitchFamily="34" charset="0"/>
                <a:cs typeface="Arial" panose="020B0604020202020204" pitchFamily="34" charset="0"/>
              </a:rPr>
              <a:t>      e - Runny Nose</a:t>
            </a:r>
          </a:p>
          <a:p>
            <a:r>
              <a:rPr lang="en-IN" sz="1000" b="1" dirty="0" smtClean="0">
                <a:latin typeface="Arial" panose="020B0604020202020204" pitchFamily="34" charset="0"/>
                <a:cs typeface="Arial" panose="020B0604020202020204" pitchFamily="34" charset="0"/>
              </a:rPr>
              <a:t>      f  - Sore Throat</a:t>
            </a:r>
          </a:p>
          <a:p>
            <a:endParaRPr lang="en-IN" sz="1000" dirty="0" smtClean="0">
              <a:latin typeface="Arial" panose="020B0604020202020204" pitchFamily="34" charset="0"/>
              <a:cs typeface="Arial" panose="020B0604020202020204" pitchFamily="34" charset="0"/>
            </a:endParaRPr>
          </a:p>
          <a:p>
            <a:r>
              <a:rPr lang="en-IN" sz="1000" dirty="0" smtClean="0">
                <a:latin typeface="Arial" panose="020B0604020202020204" pitchFamily="34" charset="0"/>
                <a:cs typeface="Arial" panose="020B0604020202020204" pitchFamily="34" charset="0"/>
              </a:rPr>
              <a:t>      Initials- __________________</a:t>
            </a:r>
          </a:p>
          <a:p>
            <a:endParaRPr lang="en-IN" sz="1000" dirty="0" smtClean="0">
              <a:latin typeface="Arial" panose="020B0604020202020204" pitchFamily="34" charset="0"/>
              <a:cs typeface="Arial" panose="020B0604020202020204" pitchFamily="34" charset="0"/>
            </a:endParaRPr>
          </a:p>
          <a:p>
            <a:pPr marL="228600" indent="-228600">
              <a:buAutoNum type="arabicPeriod" startAt="6"/>
            </a:pPr>
            <a:r>
              <a:rPr lang="en-IN" sz="1000" dirty="0" smtClean="0">
                <a:latin typeface="Arial" panose="020B0604020202020204" pitchFamily="34" charset="0"/>
                <a:cs typeface="Arial" panose="020B0604020202020204" pitchFamily="34" charset="0"/>
              </a:rPr>
              <a:t>I understand the government recommends social distancing of at least 6 feet for a period of 14 days to </a:t>
            </a:r>
          </a:p>
          <a:p>
            <a:r>
              <a:rPr lang="en-IN" sz="1000" dirty="0">
                <a:latin typeface="Arial" panose="020B0604020202020204" pitchFamily="34" charset="0"/>
                <a:cs typeface="Arial" panose="020B0604020202020204" pitchFamily="34" charset="0"/>
              </a:rPr>
              <a:t> </a:t>
            </a:r>
            <a:r>
              <a:rPr lang="en-IN" sz="1000" dirty="0" smtClean="0">
                <a:latin typeface="Arial" panose="020B0604020202020204" pitchFamily="34" charset="0"/>
                <a:cs typeface="Arial" panose="020B0604020202020204" pitchFamily="34" charset="0"/>
              </a:rPr>
              <a:t>     anyone who has shown symptoms or tested positive.</a:t>
            </a:r>
          </a:p>
          <a:p>
            <a:endParaRPr lang="en-IN" sz="1000" dirty="0" smtClean="0">
              <a:latin typeface="Arial" panose="020B0604020202020204" pitchFamily="34" charset="0"/>
              <a:cs typeface="Arial" panose="020B0604020202020204" pitchFamily="34" charset="0"/>
            </a:endParaRPr>
          </a:p>
          <a:p>
            <a:pPr marL="228600" indent="-228600">
              <a:buAutoNum type="arabicPeriod" startAt="7"/>
            </a:pPr>
            <a:r>
              <a:rPr lang="en-IN" sz="1000" dirty="0" smtClean="0">
                <a:latin typeface="Arial" panose="020B0604020202020204" pitchFamily="34" charset="0"/>
                <a:cs typeface="Arial" panose="020B0604020202020204" pitchFamily="34" charset="0"/>
              </a:rPr>
              <a:t>I verify that I have not travelled outside of India in the past 14 days to countries that have been affected by </a:t>
            </a:r>
          </a:p>
          <a:p>
            <a:r>
              <a:rPr lang="en-IN" sz="1000" dirty="0">
                <a:latin typeface="Arial" panose="020B0604020202020204" pitchFamily="34" charset="0"/>
                <a:cs typeface="Arial" panose="020B0604020202020204" pitchFamily="34" charset="0"/>
              </a:rPr>
              <a:t> </a:t>
            </a:r>
            <a:r>
              <a:rPr lang="en-IN" sz="1000" dirty="0" smtClean="0">
                <a:latin typeface="Arial" panose="020B0604020202020204" pitchFamily="34" charset="0"/>
                <a:cs typeface="Arial" panose="020B0604020202020204" pitchFamily="34" charset="0"/>
              </a:rPr>
              <a:t>     COVID-19.</a:t>
            </a:r>
          </a:p>
          <a:p>
            <a:endParaRPr lang="en-IN" sz="1000" dirty="0" smtClean="0">
              <a:latin typeface="Arial" panose="020B0604020202020204" pitchFamily="34" charset="0"/>
              <a:cs typeface="Arial" panose="020B0604020202020204" pitchFamily="34" charset="0"/>
            </a:endParaRPr>
          </a:p>
          <a:p>
            <a:pPr marL="228600" indent="-228600">
              <a:buAutoNum type="arabicPeriod" startAt="8"/>
            </a:pPr>
            <a:r>
              <a:rPr lang="en-IN" sz="1000" dirty="0" smtClean="0">
                <a:latin typeface="Arial" panose="020B0604020202020204" pitchFamily="34" charset="0"/>
                <a:cs typeface="Arial" panose="020B0604020202020204" pitchFamily="34" charset="0"/>
              </a:rPr>
              <a:t>I verify that I have not travelled domestic within India by commercial airline, bus, or train within the past </a:t>
            </a:r>
          </a:p>
          <a:p>
            <a:r>
              <a:rPr lang="en-IN" sz="1000" dirty="0" smtClean="0">
                <a:latin typeface="Arial" panose="020B0604020202020204" pitchFamily="34" charset="0"/>
                <a:cs typeface="Arial" panose="020B0604020202020204" pitchFamily="34" charset="0"/>
              </a:rPr>
              <a:t>      14 days.</a:t>
            </a:r>
          </a:p>
          <a:p>
            <a:endParaRPr lang="en-IN" sz="1000" dirty="0" smtClean="0">
              <a:latin typeface="Arial" panose="020B0604020202020204" pitchFamily="34" charset="0"/>
              <a:cs typeface="Arial" panose="020B0604020202020204" pitchFamily="34" charset="0"/>
            </a:endParaRPr>
          </a:p>
          <a:p>
            <a:pPr marL="228600" indent="-228600">
              <a:buAutoNum type="arabicPeriod" startAt="9"/>
            </a:pPr>
            <a:r>
              <a:rPr lang="en-IN" sz="1000" dirty="0" smtClean="0">
                <a:latin typeface="Arial" panose="020B0604020202020204" pitchFamily="34" charset="0"/>
                <a:cs typeface="Arial" panose="020B0604020202020204" pitchFamily="34" charset="0"/>
              </a:rPr>
              <a:t>I verify the information I have provided on this form is truthful and accurate. I knowingly and willingly </a:t>
            </a:r>
          </a:p>
          <a:p>
            <a:r>
              <a:rPr lang="en-IN" sz="1000" dirty="0" smtClean="0">
                <a:latin typeface="Arial" panose="020B0604020202020204" pitchFamily="34" charset="0"/>
                <a:cs typeface="Arial" panose="020B0604020202020204" pitchFamily="34" charset="0"/>
              </a:rPr>
              <a:t>      consent to treatment completed during the COVID-19 pandemic. If I hide my facts and relevant details and </a:t>
            </a:r>
          </a:p>
          <a:p>
            <a:r>
              <a:rPr lang="en-IN" sz="1000" dirty="0">
                <a:latin typeface="Arial" panose="020B0604020202020204" pitchFamily="34" charset="0"/>
                <a:cs typeface="Arial" panose="020B0604020202020204" pitchFamily="34" charset="0"/>
              </a:rPr>
              <a:t> </a:t>
            </a:r>
            <a:r>
              <a:rPr lang="en-IN" sz="1000" dirty="0" smtClean="0">
                <a:latin typeface="Arial" panose="020B0604020202020204" pitchFamily="34" charset="0"/>
                <a:cs typeface="Arial" panose="020B0604020202020204" pitchFamily="34" charset="0"/>
              </a:rPr>
              <a:t>     because of my knowing or unknowing behaviour or action the clinic staff gets infected, I may be held </a:t>
            </a:r>
          </a:p>
          <a:p>
            <a:r>
              <a:rPr lang="en-IN" sz="1000" dirty="0">
                <a:latin typeface="Arial" panose="020B0604020202020204" pitchFamily="34" charset="0"/>
                <a:cs typeface="Arial" panose="020B0604020202020204" pitchFamily="34" charset="0"/>
              </a:rPr>
              <a:t> </a:t>
            </a:r>
            <a:r>
              <a:rPr lang="en-IN" sz="1000" dirty="0" smtClean="0">
                <a:latin typeface="Arial" panose="020B0604020202020204" pitchFamily="34" charset="0"/>
                <a:cs typeface="Arial" panose="020B0604020202020204" pitchFamily="34" charset="0"/>
              </a:rPr>
              <a:t>     responsible for appropriate compensation in the court of law.</a:t>
            </a:r>
          </a:p>
          <a:p>
            <a:endParaRPr lang="en-IN" sz="1000" dirty="0" smtClean="0">
              <a:latin typeface="Arial" panose="020B0604020202020204" pitchFamily="34" charset="0"/>
              <a:cs typeface="Arial" panose="020B0604020202020204" pitchFamily="34" charset="0"/>
            </a:endParaRPr>
          </a:p>
          <a:p>
            <a:r>
              <a:rPr lang="en-IN" sz="1000" b="1" dirty="0" smtClean="0">
                <a:latin typeface="Arial" panose="020B0604020202020204" pitchFamily="34" charset="0"/>
                <a:cs typeface="Arial" panose="020B0604020202020204" pitchFamily="34" charset="0"/>
              </a:rPr>
              <a:t>Name:____________________________________Sign / Thumb impression: ______________</a:t>
            </a:r>
          </a:p>
          <a:p>
            <a:endParaRPr lang="en-IN" sz="1000" b="1" dirty="0" smtClean="0">
              <a:latin typeface="Arial" panose="020B0604020202020204" pitchFamily="34" charset="0"/>
              <a:cs typeface="Arial" panose="020B0604020202020204" pitchFamily="34" charset="0"/>
            </a:endParaRPr>
          </a:p>
          <a:p>
            <a:r>
              <a:rPr lang="en-IN" sz="1000" b="1" dirty="0" smtClean="0">
                <a:latin typeface="Arial" panose="020B0604020202020204" pitchFamily="34" charset="0"/>
                <a:cs typeface="Arial" panose="020B0604020202020204" pitchFamily="34" charset="0"/>
              </a:rPr>
              <a:t>Date:____________________</a:t>
            </a:r>
            <a:r>
              <a:rPr lang="en-IN" sz="1000" dirty="0" smtClean="0">
                <a:latin typeface="Arial" panose="020B0604020202020204" pitchFamily="34" charset="0"/>
                <a:cs typeface="Arial" panose="020B0604020202020204" pitchFamily="34" charset="0"/>
              </a:rPr>
              <a:t>	 </a:t>
            </a:r>
          </a:p>
          <a:p>
            <a:endParaRPr lang="en-IN"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42596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TotalTime>
  <Words>434</Words>
  <Application>Microsoft Office PowerPoint</Application>
  <PresentationFormat>A4 Paper (210x297 mm)</PresentationFormat>
  <Paragraphs>45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Myriad Pro</vt:lpstr>
      <vt:lpstr>Office Theme</vt:lpstr>
      <vt:lpstr>z</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c:title>
  <dc:creator>Windows User</dc:creator>
  <cp:lastModifiedBy>Windows User</cp:lastModifiedBy>
  <cp:revision>7</cp:revision>
  <dcterms:created xsi:type="dcterms:W3CDTF">2020-05-06T11:16:26Z</dcterms:created>
  <dcterms:modified xsi:type="dcterms:W3CDTF">2020-05-06T13:28:10Z</dcterms:modified>
</cp:coreProperties>
</file>